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12192000"/>
  <p:notesSz cx="6858000" cy="9144000"/>
  <p:embeddedFontLst>
    <p:embeddedFont>
      <p:font typeface="Century Gothic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6" roundtripDataSignature="AMtx7mhlrEoyvQ28wHR4emnQaCQdjkIze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CenturyGothic-regular.fntdata"/><Relationship Id="rId21" Type="http://schemas.openxmlformats.org/officeDocument/2006/relationships/slide" Target="slides/slide17.xml"/><Relationship Id="rId24" Type="http://schemas.openxmlformats.org/officeDocument/2006/relationships/font" Target="fonts/CenturyGothic-italic.fntdata"/><Relationship Id="rId23" Type="http://schemas.openxmlformats.org/officeDocument/2006/relationships/font" Target="fonts/CenturyGothic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customschemas.google.com/relationships/presentationmetadata" Target="metadata"/><Relationship Id="rId25" Type="http://schemas.openxmlformats.org/officeDocument/2006/relationships/font" Target="fonts/CenturyGothic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" name="Google Shape;18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233f607d4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" name="Google Shape;192;g2233f607d4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" name="Google Shape;20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da032fdb2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" name="Google Shape;219;g2da032fdb2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d1f88476e3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" name="Google Shape;225;g2d1f88476e3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" name="Google Shape;13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" name="Google Shape;13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fr-FR" sz="1400" u="sng">
                <a:latin typeface="Century Gothic"/>
                <a:ea typeface="Century Gothic"/>
                <a:cs typeface="Century Gothic"/>
                <a:sym typeface="Century Gothic"/>
              </a:rPr>
              <a:t>Equation </a:t>
            </a:r>
            <a:endParaRPr b="1" sz="1400" u="sng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fr-FR" sz="1400">
                <a:latin typeface="Century Gothic"/>
                <a:ea typeface="Century Gothic"/>
                <a:cs typeface="Century Gothic"/>
                <a:sym typeface="Century Gothic"/>
              </a:rPr>
              <a:t>Production + Importations - Exportations + Variation de stock</a:t>
            </a:r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fr-FR" sz="1400">
                <a:latin typeface="Century Gothic"/>
                <a:ea typeface="Century Gothic"/>
                <a:cs typeface="Century Gothic"/>
                <a:sym typeface="Century Gothic"/>
              </a:rPr>
              <a:t>=</a:t>
            </a:r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fr-FR" sz="1400">
                <a:latin typeface="Century Gothic"/>
                <a:ea typeface="Century Gothic"/>
                <a:cs typeface="Century Gothic"/>
                <a:sym typeface="Century Gothic"/>
              </a:rPr>
              <a:t>Disponibilité intérieure</a:t>
            </a:r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fr-FR" sz="1400">
                <a:latin typeface="Century Gothic"/>
                <a:ea typeface="Century Gothic"/>
                <a:cs typeface="Century Gothic"/>
                <a:sym typeface="Century Gothic"/>
              </a:rPr>
              <a:t>=</a:t>
            </a:r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fr-FR" sz="1400">
                <a:latin typeface="Century Gothic"/>
                <a:ea typeface="Century Gothic"/>
                <a:cs typeface="Century Gothic"/>
                <a:sym typeface="Century Gothic"/>
              </a:rPr>
              <a:t>Semences + Pertes + Nourriture + Aliments pour animaux + Traitement + Autres utilisations</a:t>
            </a:r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/>
          </a:p>
        </p:txBody>
      </p:sp>
      <p:sp>
        <p:nvSpPr>
          <p:cNvPr id="159" name="Google Shape;15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fr-FR" sz="1000">
                <a:latin typeface="Century Gothic"/>
                <a:ea typeface="Century Gothic"/>
                <a:cs typeface="Century Gothic"/>
                <a:sym typeface="Century Gothic"/>
              </a:rPr>
              <a:t>MEMO :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fr-FR" sz="1000">
                <a:latin typeface="Century Gothic"/>
                <a:ea typeface="Century Gothic"/>
                <a:cs typeface="Century Gothic"/>
                <a:sym typeface="Century Gothic"/>
              </a:rPr>
              <a:t>Noms des céréales que j’ai récupérés sur le site de la FAO :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fr-FR" sz="1000">
                <a:latin typeface="Century Gothic"/>
                <a:ea typeface="Century Gothic"/>
                <a:cs typeface="Century Gothic"/>
                <a:sym typeface="Century Gothic"/>
              </a:rPr>
              <a:t>Blé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fr-FR" sz="1000">
                <a:latin typeface="Century Gothic"/>
                <a:ea typeface="Century Gothic"/>
                <a:cs typeface="Century Gothic"/>
                <a:sym typeface="Century Gothic"/>
              </a:rPr>
              <a:t>Riz (Eq Blanchi)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fr-FR" sz="1000">
                <a:latin typeface="Century Gothic"/>
                <a:ea typeface="Century Gothic"/>
                <a:cs typeface="Century Gothic"/>
                <a:sym typeface="Century Gothic"/>
              </a:rPr>
              <a:t>Orge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fr-FR" sz="1000">
                <a:latin typeface="Century Gothic"/>
                <a:ea typeface="Century Gothic"/>
                <a:cs typeface="Century Gothic"/>
                <a:sym typeface="Century Gothic"/>
              </a:rPr>
              <a:t>Maïs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fr-FR" sz="1000">
                <a:latin typeface="Century Gothic"/>
                <a:ea typeface="Century Gothic"/>
                <a:cs typeface="Century Gothic"/>
                <a:sym typeface="Century Gothic"/>
              </a:rPr>
              <a:t>Seigle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fr-FR" sz="1000">
                <a:latin typeface="Century Gothic"/>
                <a:ea typeface="Century Gothic"/>
                <a:cs typeface="Century Gothic"/>
                <a:sym typeface="Century Gothic"/>
              </a:rPr>
              <a:t>Avoine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fr-FR" sz="1000">
                <a:latin typeface="Century Gothic"/>
                <a:ea typeface="Century Gothic"/>
                <a:cs typeface="Century Gothic"/>
                <a:sym typeface="Century Gothic"/>
              </a:rPr>
              <a:t>Millet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fr-FR" sz="1000">
                <a:latin typeface="Century Gothic"/>
                <a:ea typeface="Century Gothic"/>
                <a:cs typeface="Century Gothic"/>
                <a:sym typeface="Century Gothic"/>
              </a:rPr>
              <a:t>Sorgho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fr-FR" sz="1000">
                <a:latin typeface="Century Gothic"/>
                <a:ea typeface="Century Gothic"/>
                <a:cs typeface="Century Gothic"/>
                <a:sym typeface="Century Gothic"/>
              </a:rPr>
              <a:t>Céréales, </a:t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fr-FR" sz="1000">
                <a:latin typeface="Century Gothic"/>
                <a:ea typeface="Century Gothic"/>
                <a:cs typeface="Century Gothic"/>
                <a:sym typeface="Century Gothic"/>
              </a:rPr>
              <a:t>Autres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fr-FR" sz="1000">
                <a:latin typeface="Century Gothic"/>
                <a:ea typeface="Century Gothic"/>
                <a:cs typeface="Century Gothic"/>
                <a:sym typeface="Century Gothic"/>
              </a:rPr>
              <a:t>Est-ce qu’il ne faut donner que le total ou le détail par céréales et pour les humains et les animaux ?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fr-FR" sz="1000">
                <a:latin typeface="Century Gothic"/>
                <a:ea typeface="Century Gothic"/>
                <a:cs typeface="Century Gothic"/>
                <a:sym typeface="Century Gothic"/>
              </a:rPr>
              <a:t>Je ne sais pas encore, à voir. </a:t>
            </a:r>
            <a:endParaRPr sz="1500"/>
          </a:p>
        </p:txBody>
      </p:sp>
      <p:sp>
        <p:nvSpPr>
          <p:cNvPr id="166" name="Google Shape;16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e102ef098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g2e102ef098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/>
          <p:nvPr/>
        </p:nvSpPr>
        <p:spPr>
          <a:xfrm>
            <a:off x="0" y="-3175"/>
            <a:ext cx="12192000" cy="5203825"/>
          </a:xfrm>
          <a:custGeom>
            <a:rect b="b" l="l" r="r" t="t"/>
            <a:pathLst>
              <a:path extrusionOk="0" h="3278" w="5760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100000" ty="0" sy="100000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" name="Google Shape;17;p17"/>
          <p:cNvSpPr txBox="1"/>
          <p:nvPr>
            <p:ph type="ctrTitle"/>
          </p:nvPr>
        </p:nvSpPr>
        <p:spPr>
          <a:xfrm>
            <a:off x="810001" y="1449147"/>
            <a:ext cx="10572000" cy="297105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400"/>
              <a:buFont typeface="Century Gothic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7"/>
          <p:cNvSpPr txBox="1"/>
          <p:nvPr>
            <p:ph idx="1" type="subTitle"/>
          </p:nvPr>
        </p:nvSpPr>
        <p:spPr>
          <a:xfrm>
            <a:off x="810001" y="5280847"/>
            <a:ext cx="10572000" cy="43497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17"/>
          <p:cNvSpPr txBox="1"/>
          <p:nvPr>
            <p:ph idx="10" type="dt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1" type="ftr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panoramique avec légende">
  <p:cSld name="Image panoramique avec légend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6"/>
          <p:cNvSpPr txBox="1"/>
          <p:nvPr>
            <p:ph type="title"/>
          </p:nvPr>
        </p:nvSpPr>
        <p:spPr>
          <a:xfrm>
            <a:off x="810000" y="4800600"/>
            <a:ext cx="10561418" cy="566738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Century Gothic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6"/>
          <p:cNvSpPr/>
          <p:nvPr>
            <p:ph idx="2" type="pic"/>
          </p:nvPr>
        </p:nvSpPr>
        <p:spPr>
          <a:xfrm>
            <a:off x="0" y="0"/>
            <a:ext cx="12192000" cy="4800600"/>
          </a:xfrm>
          <a:prstGeom prst="rect">
            <a:avLst/>
          </a:prstGeom>
          <a:noFill/>
          <a:ln cap="rnd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>
              <a:srgbClr val="000000">
                <a:alpha val="40000"/>
              </a:srgbClr>
            </a:outerShdw>
          </a:effectLst>
        </p:spPr>
      </p:sp>
      <p:sp>
        <p:nvSpPr>
          <p:cNvPr id="82" name="Google Shape;82;p26"/>
          <p:cNvSpPr txBox="1"/>
          <p:nvPr>
            <p:ph idx="1" type="body"/>
          </p:nvPr>
        </p:nvSpPr>
        <p:spPr>
          <a:xfrm>
            <a:off x="810000" y="5367338"/>
            <a:ext cx="10561418" cy="49371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3" name="Google Shape;83;p26"/>
          <p:cNvSpPr txBox="1"/>
          <p:nvPr>
            <p:ph idx="10" type="dt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6"/>
          <p:cNvSpPr txBox="1"/>
          <p:nvPr>
            <p:ph idx="11" type="ftr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6"/>
          <p:cNvSpPr txBox="1"/>
          <p:nvPr>
            <p:ph idx="12" type="sldNum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tion avec légende">
  <p:cSld name="Citation avec légend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7"/>
          <p:cNvSpPr/>
          <p:nvPr/>
        </p:nvSpPr>
        <p:spPr>
          <a:xfrm>
            <a:off x="631697" y="1081456"/>
            <a:ext cx="6332416" cy="3239188"/>
          </a:xfrm>
          <a:custGeom>
            <a:rect b="b" l="l" r="r" t="t"/>
            <a:pathLst>
              <a:path extrusionOk="0" h="2308" w="3384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100000" ty="0" sy="100000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27"/>
          <p:cNvSpPr txBox="1"/>
          <p:nvPr>
            <p:ph type="title"/>
          </p:nvPr>
        </p:nvSpPr>
        <p:spPr>
          <a:xfrm>
            <a:off x="850985" y="1238502"/>
            <a:ext cx="5893840" cy="264591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200"/>
              <a:buFont typeface="Century Gothic"/>
              <a:buNone/>
              <a:defRPr b="1" sz="42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7"/>
          <p:cNvSpPr txBox="1"/>
          <p:nvPr>
            <p:ph idx="1" type="body"/>
          </p:nvPr>
        </p:nvSpPr>
        <p:spPr>
          <a:xfrm>
            <a:off x="853190" y="4443680"/>
            <a:ext cx="5891636" cy="71324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7"/>
          <p:cNvSpPr txBox="1"/>
          <p:nvPr>
            <p:ph idx="2" type="body"/>
          </p:nvPr>
        </p:nvSpPr>
        <p:spPr>
          <a:xfrm>
            <a:off x="7574642" y="1081456"/>
            <a:ext cx="3810001" cy="407546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Century Gothic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?"/>
              <a:defRPr/>
            </a:lvl9pPr>
          </a:lstStyle>
          <a:p/>
        </p:txBody>
      </p:sp>
      <p:sp>
        <p:nvSpPr>
          <p:cNvPr id="91" name="Google Shape;91;p27"/>
          <p:cNvSpPr txBox="1"/>
          <p:nvPr>
            <p:ph idx="10" type="dt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7"/>
          <p:cNvSpPr txBox="1"/>
          <p:nvPr>
            <p:ph idx="11" type="ftr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7"/>
          <p:cNvSpPr txBox="1"/>
          <p:nvPr>
            <p:ph idx="12" type="sldNum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te de nom">
  <p:cSld name="Carte de nom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8"/>
          <p:cNvSpPr/>
          <p:nvPr/>
        </p:nvSpPr>
        <p:spPr>
          <a:xfrm>
            <a:off x="1140884" y="2286585"/>
            <a:ext cx="4895115" cy="2503972"/>
          </a:xfrm>
          <a:custGeom>
            <a:rect b="b" l="l" r="r" t="t"/>
            <a:pathLst>
              <a:path extrusionOk="0" h="2308" w="3384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100000" ty="0" sy="100000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28"/>
          <p:cNvSpPr txBox="1"/>
          <p:nvPr>
            <p:ph type="title"/>
          </p:nvPr>
        </p:nvSpPr>
        <p:spPr>
          <a:xfrm>
            <a:off x="1357089" y="2435957"/>
            <a:ext cx="4382521" cy="2007789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8"/>
          <p:cNvSpPr txBox="1"/>
          <p:nvPr>
            <p:ph idx="1" type="body"/>
          </p:nvPr>
        </p:nvSpPr>
        <p:spPr>
          <a:xfrm>
            <a:off x="6156000" y="2286000"/>
            <a:ext cx="4880300" cy="229552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Century Gothic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?"/>
              <a:defRPr/>
            </a:lvl9pPr>
          </a:lstStyle>
          <a:p/>
        </p:txBody>
      </p:sp>
      <p:sp>
        <p:nvSpPr>
          <p:cNvPr id="98" name="Google Shape;98;p28"/>
          <p:cNvSpPr txBox="1"/>
          <p:nvPr>
            <p:ph idx="10" type="dt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8"/>
          <p:cNvSpPr txBox="1"/>
          <p:nvPr>
            <p:ph idx="11" type="ftr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8"/>
          <p:cNvSpPr txBox="1"/>
          <p:nvPr>
            <p:ph idx="12" type="sldNum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texte vertical" type="vertTx">
  <p:cSld name="VERTICAL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9"/>
          <p:cNvSpPr/>
          <p:nvPr/>
        </p:nvSpPr>
        <p:spPr>
          <a:xfrm>
            <a:off x="0" y="0"/>
            <a:ext cx="12192000" cy="2185988"/>
          </a:xfrm>
          <a:custGeom>
            <a:rect b="b" l="l" r="r" t="t"/>
            <a:pathLst>
              <a:path extrusionOk="0" h="1377" w="576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100000" ty="0" sy="100000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29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9"/>
          <p:cNvSpPr txBox="1"/>
          <p:nvPr>
            <p:ph idx="1" type="body"/>
          </p:nvPr>
        </p:nvSpPr>
        <p:spPr>
          <a:xfrm rot="5400000">
            <a:off x="4254444" y="-1260043"/>
            <a:ext cx="3674397" cy="1056328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?"/>
              <a:defRPr/>
            </a:lvl9pPr>
          </a:lstStyle>
          <a:p/>
        </p:txBody>
      </p:sp>
      <p:sp>
        <p:nvSpPr>
          <p:cNvPr id="105" name="Google Shape;105;p29"/>
          <p:cNvSpPr txBox="1"/>
          <p:nvPr>
            <p:ph idx="10" type="dt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9"/>
          <p:cNvSpPr txBox="1"/>
          <p:nvPr>
            <p:ph idx="11" type="ftr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9"/>
          <p:cNvSpPr txBox="1"/>
          <p:nvPr>
            <p:ph idx="12" type="sldNum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vertical et texte" type="vertTitleAndTx">
  <p:cSld name="VERTICAL_TITLE_AND_VERTICAL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0"/>
          <p:cNvSpPr/>
          <p:nvPr/>
        </p:nvSpPr>
        <p:spPr>
          <a:xfrm>
            <a:off x="7669651" y="446089"/>
            <a:ext cx="4522349" cy="5414962"/>
          </a:xfrm>
          <a:custGeom>
            <a:rect b="b" l="l" r="r" t="t"/>
            <a:pathLst>
              <a:path extrusionOk="0" h="4320" w="2879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100000" ty="0" sy="100000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30"/>
          <p:cNvSpPr txBox="1"/>
          <p:nvPr>
            <p:ph type="title"/>
          </p:nvPr>
        </p:nvSpPr>
        <p:spPr>
          <a:xfrm rot="5400000">
            <a:off x="6863536" y="1906175"/>
            <a:ext cx="5134798" cy="249479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30"/>
          <p:cNvSpPr txBox="1"/>
          <p:nvPr>
            <p:ph idx="1" type="body"/>
          </p:nvPr>
        </p:nvSpPr>
        <p:spPr>
          <a:xfrm rot="5400000">
            <a:off x="1408290" y="-152200"/>
            <a:ext cx="5414962" cy="661154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?"/>
              <a:defRPr/>
            </a:lvl9pPr>
          </a:lstStyle>
          <a:p/>
        </p:txBody>
      </p:sp>
      <p:sp>
        <p:nvSpPr>
          <p:cNvPr id="112" name="Google Shape;112;p30"/>
          <p:cNvSpPr txBox="1"/>
          <p:nvPr>
            <p:ph idx="10" type="dt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0"/>
          <p:cNvSpPr txBox="1"/>
          <p:nvPr>
            <p:ph idx="11" type="ftr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0"/>
          <p:cNvSpPr txBox="1"/>
          <p:nvPr>
            <p:ph idx="12" type="sldNum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8"/>
          <p:cNvSpPr/>
          <p:nvPr/>
        </p:nvSpPr>
        <p:spPr>
          <a:xfrm>
            <a:off x="0" y="0"/>
            <a:ext cx="12192000" cy="2185988"/>
          </a:xfrm>
          <a:custGeom>
            <a:rect b="b" l="l" r="r" t="t"/>
            <a:pathLst>
              <a:path extrusionOk="0" h="1377" w="576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100000" ty="0" sy="100000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" name="Google Shape;24;p18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" type="body"/>
          </p:nvPr>
        </p:nvSpPr>
        <p:spPr>
          <a:xfrm>
            <a:off x="818712" y="2222287"/>
            <a:ext cx="10554574" cy="36365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?"/>
              <a:defRPr/>
            </a:lvl9pPr>
          </a:lstStyle>
          <a:p/>
        </p:txBody>
      </p:sp>
      <p:sp>
        <p:nvSpPr>
          <p:cNvPr id="26" name="Google Shape;26;p18"/>
          <p:cNvSpPr txBox="1"/>
          <p:nvPr>
            <p:ph idx="10" type="dt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1" type="ftr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8"/>
          <p:cNvSpPr txBox="1"/>
          <p:nvPr>
            <p:ph idx="12" type="sldNum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-tête de section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/>
          <p:nvPr/>
        </p:nvSpPr>
        <p:spPr>
          <a:xfrm>
            <a:off x="0" y="1"/>
            <a:ext cx="12192000" cy="5203825"/>
          </a:xfrm>
          <a:custGeom>
            <a:rect b="b" l="l" r="r" t="t"/>
            <a:pathLst>
              <a:path extrusionOk="0" h="3278" w="5760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100000" ty="0" sy="100000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" name="Google Shape;31;p19"/>
          <p:cNvSpPr txBox="1"/>
          <p:nvPr>
            <p:ph type="title"/>
          </p:nvPr>
        </p:nvSpPr>
        <p:spPr>
          <a:xfrm>
            <a:off x="810000" y="2951396"/>
            <a:ext cx="10561418" cy="14688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Century Gothic"/>
              <a:buNone/>
              <a:defRPr b="1" sz="48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1" type="body"/>
          </p:nvPr>
        </p:nvSpPr>
        <p:spPr>
          <a:xfrm>
            <a:off x="810000" y="5281201"/>
            <a:ext cx="10561418" cy="43395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19"/>
          <p:cNvSpPr txBox="1"/>
          <p:nvPr>
            <p:ph idx="10" type="dt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9"/>
          <p:cNvSpPr txBox="1"/>
          <p:nvPr>
            <p:ph idx="11" type="ftr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2" type="sldNum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ux contenus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/>
          <p:nvPr/>
        </p:nvSpPr>
        <p:spPr>
          <a:xfrm>
            <a:off x="0" y="0"/>
            <a:ext cx="12192000" cy="2185988"/>
          </a:xfrm>
          <a:custGeom>
            <a:rect b="b" l="l" r="r" t="t"/>
            <a:pathLst>
              <a:path extrusionOk="0" h="1377" w="576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100000" ty="0" sy="100000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" name="Google Shape;38;p20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1" type="body"/>
          </p:nvPr>
        </p:nvSpPr>
        <p:spPr>
          <a:xfrm>
            <a:off x="818712" y="2222287"/>
            <a:ext cx="5185873" cy="363876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?"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2" type="body"/>
          </p:nvPr>
        </p:nvSpPr>
        <p:spPr>
          <a:xfrm>
            <a:off x="6187415" y="2222287"/>
            <a:ext cx="5194583" cy="363876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?"/>
              <a:defRPr/>
            </a:lvl9pPr>
          </a:lstStyle>
          <a:p/>
        </p:txBody>
      </p:sp>
      <p:sp>
        <p:nvSpPr>
          <p:cNvPr id="41" name="Google Shape;41;p20"/>
          <p:cNvSpPr txBox="1"/>
          <p:nvPr>
            <p:ph idx="10" type="dt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1" type="ftr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12" type="sldNum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1"/>
          <p:cNvSpPr/>
          <p:nvPr/>
        </p:nvSpPr>
        <p:spPr>
          <a:xfrm>
            <a:off x="0" y="0"/>
            <a:ext cx="12192000" cy="2185988"/>
          </a:xfrm>
          <a:custGeom>
            <a:rect b="b" l="l" r="r" t="t"/>
            <a:pathLst>
              <a:path extrusionOk="0" h="1377" w="576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100000" ty="0" sy="100000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" name="Google Shape;46;p21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" type="body"/>
          </p:nvPr>
        </p:nvSpPr>
        <p:spPr>
          <a:xfrm>
            <a:off x="814728" y="2174875"/>
            <a:ext cx="5189857" cy="57626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b="0" sz="20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21"/>
          <p:cNvSpPr txBox="1"/>
          <p:nvPr>
            <p:ph idx="2" type="body"/>
          </p:nvPr>
        </p:nvSpPr>
        <p:spPr>
          <a:xfrm>
            <a:off x="814729" y="2751138"/>
            <a:ext cx="5189856" cy="310991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?"/>
              <a:defRPr/>
            </a:lvl9pPr>
          </a:lstStyle>
          <a:p/>
        </p:txBody>
      </p:sp>
      <p:sp>
        <p:nvSpPr>
          <p:cNvPr id="49" name="Google Shape;49;p21"/>
          <p:cNvSpPr txBox="1"/>
          <p:nvPr>
            <p:ph idx="3" type="body"/>
          </p:nvPr>
        </p:nvSpPr>
        <p:spPr>
          <a:xfrm>
            <a:off x="6187415" y="2174875"/>
            <a:ext cx="5194583" cy="57626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b="0" sz="20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21"/>
          <p:cNvSpPr txBox="1"/>
          <p:nvPr>
            <p:ph idx="4" type="body"/>
          </p:nvPr>
        </p:nvSpPr>
        <p:spPr>
          <a:xfrm>
            <a:off x="6187415" y="2751138"/>
            <a:ext cx="5194583" cy="310991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?"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10" type="dt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1" type="ftr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2" type="sldNum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uniquement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/>
          <p:nvPr/>
        </p:nvSpPr>
        <p:spPr>
          <a:xfrm>
            <a:off x="0" y="0"/>
            <a:ext cx="12192000" cy="2185988"/>
          </a:xfrm>
          <a:custGeom>
            <a:rect b="b" l="l" r="r" t="t"/>
            <a:pathLst>
              <a:path extrusionOk="0" h="1377" w="576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100000" ty="0" sy="100000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22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2"/>
          <p:cNvSpPr txBox="1"/>
          <p:nvPr>
            <p:ph idx="10" type="dt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2"/>
          <p:cNvSpPr txBox="1"/>
          <p:nvPr>
            <p:ph idx="11" type="ftr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2"/>
          <p:cNvSpPr txBox="1"/>
          <p:nvPr>
            <p:ph idx="12" type="sldNum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3"/>
          <p:cNvSpPr txBox="1"/>
          <p:nvPr>
            <p:ph idx="10" type="dt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3"/>
          <p:cNvSpPr txBox="1"/>
          <p:nvPr>
            <p:ph idx="11" type="ftr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 txBox="1"/>
          <p:nvPr>
            <p:ph idx="12" type="sldNum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 avec légende" type="objTx">
  <p:cSld name="OBJECT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4"/>
          <p:cNvSpPr/>
          <p:nvPr/>
        </p:nvSpPr>
        <p:spPr>
          <a:xfrm>
            <a:off x="1073151" y="446087"/>
            <a:ext cx="3547533" cy="1814651"/>
          </a:xfrm>
          <a:custGeom>
            <a:rect b="b" l="l" r="r" t="t"/>
            <a:pathLst>
              <a:path extrusionOk="0" h="2308" w="3384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100000" ty="0" sy="100000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24"/>
          <p:cNvSpPr txBox="1"/>
          <p:nvPr>
            <p:ph type="title"/>
          </p:nvPr>
        </p:nvSpPr>
        <p:spPr>
          <a:xfrm>
            <a:off x="1073151" y="446088"/>
            <a:ext cx="3547533" cy="1618396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Century Gothic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" type="body"/>
          </p:nvPr>
        </p:nvSpPr>
        <p:spPr>
          <a:xfrm>
            <a:off x="4855633" y="446088"/>
            <a:ext cx="6252633" cy="541496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?"/>
              <a:defRPr/>
            </a:lvl9pPr>
          </a:lstStyle>
          <a:p/>
        </p:txBody>
      </p:sp>
      <p:sp>
        <p:nvSpPr>
          <p:cNvPr id="68" name="Google Shape;68;p24"/>
          <p:cNvSpPr txBox="1"/>
          <p:nvPr>
            <p:ph idx="2" type="body"/>
          </p:nvPr>
        </p:nvSpPr>
        <p:spPr>
          <a:xfrm>
            <a:off x="1073151" y="2260738"/>
            <a:ext cx="3547533" cy="36003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24"/>
          <p:cNvSpPr txBox="1"/>
          <p:nvPr>
            <p:ph idx="10" type="dt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1" type="ftr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2" type="sldNum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vec légende" type="picTx">
  <p:cSld name="PICTURE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/>
          <p:nvPr>
            <p:ph type="title"/>
          </p:nvPr>
        </p:nvSpPr>
        <p:spPr>
          <a:xfrm>
            <a:off x="814728" y="727522"/>
            <a:ext cx="4852988" cy="161716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Century Gothic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5"/>
          <p:cNvSpPr/>
          <p:nvPr>
            <p:ph idx="2" type="pic"/>
          </p:nvPr>
        </p:nvSpPr>
        <p:spPr>
          <a:xfrm>
            <a:off x="6098117" y="0"/>
            <a:ext cx="6093883" cy="6858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>
              <a:srgbClr val="000000">
                <a:alpha val="40000"/>
              </a:srgbClr>
            </a:outerShdw>
          </a:effectLst>
        </p:spPr>
      </p:sp>
      <p:sp>
        <p:nvSpPr>
          <p:cNvPr id="75" name="Google Shape;75;p25"/>
          <p:cNvSpPr txBox="1"/>
          <p:nvPr>
            <p:ph idx="1" type="body"/>
          </p:nvPr>
        </p:nvSpPr>
        <p:spPr>
          <a:xfrm>
            <a:off x="814728" y="2344684"/>
            <a:ext cx="4852988" cy="351636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6" name="Google Shape;76;p25"/>
          <p:cNvSpPr txBox="1"/>
          <p:nvPr>
            <p:ph idx="10" type="dt"/>
          </p:nvPr>
        </p:nvSpPr>
        <p:spPr>
          <a:xfrm>
            <a:off x="3885810" y="6041362"/>
            <a:ext cx="9768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1" type="ftr"/>
          </p:nvPr>
        </p:nvSpPr>
        <p:spPr>
          <a:xfrm>
            <a:off x="590396" y="6041362"/>
            <a:ext cx="32954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5"/>
          <p:cNvSpPr txBox="1"/>
          <p:nvPr>
            <p:ph idx="12" type="sldNum"/>
          </p:nvPr>
        </p:nvSpPr>
        <p:spPr>
          <a:xfrm>
            <a:off x="4862689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 b="1" i="0" sz="40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6"/>
          <p:cNvSpPr txBox="1"/>
          <p:nvPr>
            <p:ph idx="1" type="body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🞆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🞆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🞆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" name="Google Shape;12;p16"/>
          <p:cNvSpPr txBox="1"/>
          <p:nvPr>
            <p:ph idx="11" type="ftr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" name="Google Shape;13;p16"/>
          <p:cNvSpPr txBox="1"/>
          <p:nvPr>
            <p:ph idx="10" type="dt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Google Shape;14;p16"/>
          <p:cNvSpPr txBox="1"/>
          <p:nvPr>
            <p:ph idx="12" type="sldNum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hyperlink" Target="https://news.un.org/fr/story/2016/12/349702#:~:text=En%202016%2C%20le%20manque%20de,million%20de%20personnes%20cruellement%20d%C3%A9munies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1" name="Google Shape;121;p1"/>
          <p:cNvSpPr/>
          <p:nvPr/>
        </p:nvSpPr>
        <p:spPr>
          <a:xfrm rot="-5400000">
            <a:off x="-650724" y="650724"/>
            <a:ext cx="6858000" cy="5556552"/>
          </a:xfrm>
          <a:custGeom>
            <a:rect b="b" l="l" r="r" t="t"/>
            <a:pathLst>
              <a:path extrusionOk="0" h="5556552" w="6858000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"/>
          <p:cNvSpPr txBox="1"/>
          <p:nvPr>
            <p:ph idx="1" type="subTitle"/>
          </p:nvPr>
        </p:nvSpPr>
        <p:spPr>
          <a:xfrm>
            <a:off x="643466" y="2281574"/>
            <a:ext cx="3994015" cy="229485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2800"/>
              <a:t>Virginie Grall</a:t>
            </a:r>
            <a:endParaRPr sz="2800"/>
          </a:p>
          <a:p>
            <a:pPr indent="0" lvl="0" marL="0" rtl="0" algn="ctr">
              <a:lnSpc>
                <a:spcPct val="100000"/>
              </a:lnSpc>
              <a:spcBef>
                <a:spcPts val="1160"/>
              </a:spcBef>
              <a:spcAft>
                <a:spcPts val="0"/>
              </a:spcAft>
              <a:buSzPts val="2800"/>
              <a:buNone/>
            </a:pPr>
            <a:r>
              <a:rPr lang="fr-FR" sz="2800"/>
              <a:t>FAO</a:t>
            </a:r>
            <a:endParaRPr/>
          </a:p>
        </p:txBody>
      </p:sp>
      <p:sp>
        <p:nvSpPr>
          <p:cNvPr id="123" name="Google Shape;123;p1"/>
          <p:cNvSpPr txBox="1"/>
          <p:nvPr>
            <p:ph type="ctrTitle"/>
          </p:nvPr>
        </p:nvSpPr>
        <p:spPr>
          <a:xfrm>
            <a:off x="5102950" y="122750"/>
            <a:ext cx="6889200" cy="16770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00"/>
              <a:buFont typeface="Century Gothic"/>
              <a:buNone/>
            </a:pPr>
            <a:r>
              <a:rPr lang="fr-FR" sz="4400"/>
              <a:t>Étude sur l’alimentation dans le monde</a:t>
            </a:r>
            <a:endParaRPr/>
          </a:p>
        </p:txBody>
      </p:sp>
      <p:pic>
        <p:nvPicPr>
          <p:cNvPr id="124" name="Google Shape;12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99000" y="1932475"/>
            <a:ext cx="4562674" cy="4509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"/>
          <p:cNvSpPr txBox="1"/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/>
              <a:t>6) Liste des 10 pays où la proportion de personnes en état de sous-nutrition est la plus forte en </a:t>
            </a:r>
            <a:r>
              <a:rPr lang="fr-FR" sz="3200">
                <a:solidFill>
                  <a:schemeClr val="lt1"/>
                </a:solidFill>
              </a:rPr>
              <a:t>2017</a:t>
            </a:r>
            <a:endParaRPr/>
          </a:p>
        </p:txBody>
      </p:sp>
      <p:pic>
        <p:nvPicPr>
          <p:cNvPr id="183" name="Google Shape;183;p9" title="Graphiqu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0000" y="2263175"/>
            <a:ext cx="6872000" cy="424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/>
              <a:t>7) Liste des 10 pays qui ont le plus bénéficié de l’aide alimentaire entre 2013 et 2016</a:t>
            </a:r>
            <a:endParaRPr/>
          </a:p>
        </p:txBody>
      </p:sp>
      <p:pic>
        <p:nvPicPr>
          <p:cNvPr id="189" name="Google Shape;189;p10" title="Graphiqu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3750" y="2147350"/>
            <a:ext cx="7674923" cy="42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233f607d43_0_0"/>
          <p:cNvSpPr txBox="1"/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/>
              <a:t>8) Évolution de l’aide alimentaire pour les 5 pays qui en ont le plus bénéficié entre 2013 et 2016</a:t>
            </a:r>
            <a:endParaRPr/>
          </a:p>
        </p:txBody>
      </p:sp>
      <p:pic>
        <p:nvPicPr>
          <p:cNvPr id="195" name="Google Shape;195;g2233f607d43_0_0" title="Graphiqu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0100" y="1974275"/>
            <a:ext cx="7392476" cy="456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2233f607d43_0_0"/>
          <p:cNvSpPr txBox="1"/>
          <p:nvPr/>
        </p:nvSpPr>
        <p:spPr>
          <a:xfrm>
            <a:off x="181750" y="2847400"/>
            <a:ext cx="4216500" cy="23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“En 2016, le manque de financement a déjà eu de graves répercussions. Le PAM n'a pu aider que la moitié, voire moins, des populations ciblées”</a:t>
            </a:r>
            <a:endParaRPr sz="1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-FR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Programme Alimentaire Mondial</a:t>
            </a:r>
            <a:endParaRPr i="1"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source : </a:t>
            </a:r>
            <a:r>
              <a:rPr i="1" lang="fr-FR" sz="10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https://news.un.org/fr/story/2016/12/349702#:~:text=En%202016%2C%20le%20manque%20de,million%20de%20personnes%20cruellement%20d%C3%A9munies.</a:t>
            </a:r>
            <a:endParaRPr i="1"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1"/>
          <p:cNvSpPr txBox="1"/>
          <p:nvPr>
            <p:ph type="title"/>
          </p:nvPr>
        </p:nvSpPr>
        <p:spPr>
          <a:xfrm>
            <a:off x="810000" y="447204"/>
            <a:ext cx="10572000" cy="12642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/>
              <a:t>9) Liste des 10 pays qui ont la plus forte disponibilité alimentaire par habitant et ceux qui ont la plus faible</a:t>
            </a:r>
            <a:endParaRPr sz="3200"/>
          </a:p>
        </p:txBody>
      </p:sp>
      <p:pic>
        <p:nvPicPr>
          <p:cNvPr id="202" name="Google Shape;20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75" y="2319125"/>
            <a:ext cx="5869551" cy="422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1" title="Graphiqu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2826" y="2615054"/>
            <a:ext cx="5816774" cy="309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3"/>
          <p:cNvSpPr txBox="1"/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/>
              <a:t>10) Étude sur le manioc en Thaïlande</a:t>
            </a:r>
            <a:endParaRPr/>
          </a:p>
        </p:txBody>
      </p:sp>
      <p:sp>
        <p:nvSpPr>
          <p:cNvPr id="209" name="Google Shape;209;p13"/>
          <p:cNvSpPr txBox="1"/>
          <p:nvPr>
            <p:ph idx="1" type="body"/>
          </p:nvPr>
        </p:nvSpPr>
        <p:spPr>
          <a:xfrm>
            <a:off x="362175" y="2222275"/>
            <a:ext cx="6998100" cy="4273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/>
              <a:t>Le pourcentage de personnes en sous-nutrition en Thaïlande en 2017 est de : </a:t>
            </a:r>
            <a:r>
              <a:rPr b="1" lang="fr-FR"/>
              <a:t>9.39%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/>
              <a:t>Elle se situe à la 46ème place des pays les plus mal nourris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/>
              <a:t>C’est le plus gros exportateur de Manioc au Monde avec plus de </a:t>
            </a:r>
            <a:r>
              <a:rPr b="1" lang="fr-FR"/>
              <a:t>83% d’export en 2017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/>
              <a:t>Cependant ce pays ne consomme pas ou très peu de Manioc lui-même </a:t>
            </a:r>
            <a:r>
              <a:rPr b="1" lang="fr-FR"/>
              <a:t>(13 kg/an/personne)</a:t>
            </a:r>
            <a:br>
              <a:rPr lang="fr-FR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i="1" lang="fr-FR" sz="1083"/>
              <a:t>Juillet 2006 - AfriqueRenouveau : Le manioc est </a:t>
            </a:r>
            <a:r>
              <a:rPr b="1" i="1" lang="fr-FR" sz="1083"/>
              <a:t>plus facile à cultiver.</a:t>
            </a:r>
            <a:r>
              <a:rPr i="1" lang="fr-FR" sz="1083"/>
              <a:t> Il me suffit seulement d’enlever les mauvaises herbes - pas d’engrais ni de longues heures de dur labeur. J’ai plus de temps pour discuter avec d’autres femmes et faire ce que j’aime.”</a:t>
            </a:r>
            <a:endParaRPr i="1" sz="1083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i="1" sz="1083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i="1" lang="fr-FR" sz="1083"/>
              <a:t>Le tubercule du manioc, qui ressemble à une patate douce, est </a:t>
            </a:r>
            <a:r>
              <a:rPr b="1" i="1" lang="fr-FR" sz="1083"/>
              <a:t>riche en glucides. Ses feuilles contiennent à peu près la même quantité de protéines que l’œuf. Cette culture peut être transformée en amidon, en farine et en nourriture de bétail de qualité. Elle sert également à la fabrication du papier et de la gomme.</a:t>
            </a:r>
            <a:endParaRPr b="1" i="1" sz="1083"/>
          </a:p>
        </p:txBody>
      </p:sp>
      <p:pic>
        <p:nvPicPr>
          <p:cNvPr id="210" name="Google Shape;21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2921" y="2113750"/>
            <a:ext cx="4310625" cy="44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4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fr-FR" sz="3200"/>
              <a:t>11) Analyses complémentaires</a:t>
            </a:r>
            <a:endParaRPr sz="3200"/>
          </a:p>
        </p:txBody>
      </p:sp>
      <p:sp>
        <p:nvSpPr>
          <p:cNvPr id="216" name="Google Shape;216;p14"/>
          <p:cNvSpPr txBox="1"/>
          <p:nvPr>
            <p:ph idx="1" type="body"/>
          </p:nvPr>
        </p:nvSpPr>
        <p:spPr>
          <a:xfrm>
            <a:off x="818712" y="2222287"/>
            <a:ext cx="10554574" cy="36365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571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/>
              <a:t>l'exemple de la Thaïlande met en lumière les défis liés à la sous-nutrition malgré une production agricole importante comme le manioc. </a:t>
            </a:r>
            <a:endParaRPr/>
          </a:p>
          <a:p>
            <a:pPr indent="0" lvl="0" marL="571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571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/>
              <a:t>Cela souligne également l'importance de trouver un équilibre entre les exportations agricoles et la disponibilité alimentaire intérieure pour garantir la sécurité alimentaire de la population.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da032fdb2a_0_0"/>
          <p:cNvSpPr txBox="1"/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fr-FR"/>
              <a:t>Conclusion</a:t>
            </a:r>
            <a:endParaRPr/>
          </a:p>
        </p:txBody>
      </p:sp>
      <p:sp>
        <p:nvSpPr>
          <p:cNvPr id="222" name="Google Shape;222;g2da032fdb2a_0_0"/>
          <p:cNvSpPr txBox="1"/>
          <p:nvPr>
            <p:ph idx="1" type="body"/>
          </p:nvPr>
        </p:nvSpPr>
        <p:spPr>
          <a:xfrm>
            <a:off x="818712" y="2222287"/>
            <a:ext cx="10554600" cy="36366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fr-FR" sz="2000"/>
              <a:t>Causes principales de sous-nutrition dans le monde</a:t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/>
              <a:t>Troubles politiques / corruption 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/>
              <a:t>Guerres (Tchad ...)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/>
              <a:t>Fermeture des frontières (Corée du Nord) 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/>
              <a:t>Catastrophes naturelles (Haïti..)  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/>
              <a:t>Manque d'infrastructures 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/>
              <a:t>Education... 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fr-FR" sz="2000"/>
              <a:t>Réponses possibles</a:t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/>
              <a:t>1- Intégrer des protéines végétales dans nos assiettes pour réduire la production destinée aux animaux d'élevage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/>
              <a:t>2 - Utiliser plus efficacement les terres agricoles et les ressources d'eau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/>
              <a:t>3 - Obtenir plus de financement pour des organismes comme le PAM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/>
              <a:t>4 - Réduire les pertes alimentaires (4,6% de la dispo alimentaire mondiale)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d1f88476e3_0_17"/>
          <p:cNvSpPr txBox="1"/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fr-FR"/>
              <a:t>Conclusion</a:t>
            </a:r>
            <a:endParaRPr/>
          </a:p>
        </p:txBody>
      </p:sp>
      <p:sp>
        <p:nvSpPr>
          <p:cNvPr id="228" name="Google Shape;228;g2d1f88476e3_0_17"/>
          <p:cNvSpPr txBox="1"/>
          <p:nvPr>
            <p:ph idx="1" type="body"/>
          </p:nvPr>
        </p:nvSpPr>
        <p:spPr>
          <a:xfrm>
            <a:off x="818712" y="2222287"/>
            <a:ext cx="10554600" cy="36366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fr-FR"/>
              <a:t>Sources 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fr-FR"/>
              <a:t>Rapports des Nations Unies et de la FAO 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fr-FR"/>
              <a:t>Rapport de la FAO : "The State of Food and Agriculture" - Ce rapport explore les tendances mondiales de la sécurité alimentaire et met en lumière l'importance des choix alimentaires durables pour l'avenir de la sécurité alimentaire mondiale.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fr-FR"/>
              <a:t>Rapport du Panel international des ressources :</a:t>
            </a:r>
            <a:r>
              <a:rPr lang="fr-FR"/>
              <a:t> "Creating a Sustainable Food Future" - Ce rapport examine les défis et les opportunités pour nourrir une population mondiale croissante de manière durable.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fr-FR"/>
              <a:t>The World Resources Institute (WRI) :</a:t>
            </a:r>
            <a:r>
              <a:rPr lang="fr-FR"/>
              <a:t> Le WRI publie des recherches et des analyses approfondies sur les systèmes alimentaires durables et l'impact des choix alimentaires sur l'environnement.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fr-FR"/>
              <a:t>The EAT-Lancet Commission :</a:t>
            </a:r>
            <a:r>
              <a:rPr lang="fr-FR"/>
              <a:t> Cette commission a élaboré un régime alimentaire sain pour les personnes et la planète, appelé le régime de référence de la Commission EAT-Lancet, qui met en avant une alimentation riche en végétaux.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fr-FR" sz="3200"/>
              <a:t>Contexte</a:t>
            </a:r>
            <a:endParaRPr sz="3200"/>
          </a:p>
        </p:txBody>
      </p:sp>
      <p:sp>
        <p:nvSpPr>
          <p:cNvPr id="130" name="Google Shape;130;p2"/>
          <p:cNvSpPr txBox="1"/>
          <p:nvPr>
            <p:ph idx="1" type="body"/>
          </p:nvPr>
        </p:nvSpPr>
        <p:spPr>
          <a:xfrm>
            <a:off x="818712" y="2222287"/>
            <a:ext cx="10554574" cy="36365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/>
              <a:t>Notre équipe qui fait partie de la Food and Agriculture Organization of the United Nations</a:t>
            </a:r>
            <a:endParaRPr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/>
              <a:t>(FAO)</a:t>
            </a:r>
            <a:endParaRPr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/>
              <a:t>Nous avons pour mission d’aider à construire un monde libéré de la faim.</a:t>
            </a:r>
            <a:endParaRPr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/>
              <a:t>Nous avons besoin d’analyser et de comprendre ce que représente l’alimentation et plus</a:t>
            </a:r>
            <a:endParaRPr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/>
              <a:t>particulièrement la sous-nutrition dans le monde.</a:t>
            </a:r>
            <a:endParaRPr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/>
              <a:t>Ce dossier se base sur les données que la FAO  a recueilli et va nous permettre d’éclairer</a:t>
            </a:r>
            <a:endParaRPr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/>
              <a:t>certains points concernant ce sujet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fr-FR" sz="3200"/>
              <a:t>Méthodologie de l’analyse</a:t>
            </a:r>
            <a:endParaRPr sz="3200"/>
          </a:p>
        </p:txBody>
      </p:sp>
      <p:sp>
        <p:nvSpPr>
          <p:cNvPr id="136" name="Google Shape;136;p3"/>
          <p:cNvSpPr txBox="1"/>
          <p:nvPr>
            <p:ph idx="1" type="body"/>
          </p:nvPr>
        </p:nvSpPr>
        <p:spPr>
          <a:xfrm>
            <a:off x="960562" y="2173812"/>
            <a:ext cx="10554600" cy="36366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/>
              <a:t>Rappel sur le RGPD 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/>
              <a:t>Nos données sont toutes anonymisées et ne recueille aucune donnée d’ordre personnel.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/>
              <a:t>Il s’agit de données relatives à des pays, des quantités de population et de nourriture et des années - les valeurs sont données pour une globalité et non à la personne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/>
              <a:t>1 - Importation des librairies pandas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/>
              <a:t>2 - Chargement des fichiers Excel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/>
              <a:t>3 - Analyse et prise de connaissance des fichiers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 txBox="1"/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/>
              <a:t>1) Proportion de personnes en état de sous-nutrition en 2017</a:t>
            </a:r>
            <a:endParaRPr sz="3200"/>
          </a:p>
        </p:txBody>
      </p:sp>
      <p:sp>
        <p:nvSpPr>
          <p:cNvPr id="142" name="Google Shape;142;p4"/>
          <p:cNvSpPr txBox="1"/>
          <p:nvPr>
            <p:ph idx="1" type="body"/>
          </p:nvPr>
        </p:nvSpPr>
        <p:spPr>
          <a:xfrm>
            <a:off x="302925" y="2222275"/>
            <a:ext cx="5488800" cy="36366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/>
              <a:t>Le nombre de personnes en état de sous-nutrition en 2017 est de : 0,544 milliards de personnes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/>
              <a:t>Le nombre de personnes dans la population mondiale en 2017 est de : 7,5 milliards de personnes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/>
              <a:t>Le pourcentage de personnes en état de sous-nutrition dans le monde en 2017 est de : </a:t>
            </a:r>
            <a:r>
              <a:rPr lang="fr-FR" sz="3200"/>
              <a:t>7.21%</a:t>
            </a:r>
            <a:endParaRPr sz="3200"/>
          </a:p>
        </p:txBody>
      </p:sp>
      <p:pic>
        <p:nvPicPr>
          <p:cNvPr id="143" name="Google Shape;143;p4" title="Graphiqu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2050" y="2403638"/>
            <a:ext cx="6095475" cy="3769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/>
              <a:t>2) Nombre théorique de personnes qui pourraient être nourries en 2017</a:t>
            </a:r>
            <a:endParaRPr sz="3200"/>
          </a:p>
        </p:txBody>
      </p:sp>
      <p:sp>
        <p:nvSpPr>
          <p:cNvPr id="149" name="Google Shape;149;p5"/>
          <p:cNvSpPr txBox="1"/>
          <p:nvPr>
            <p:ph idx="1" type="body"/>
          </p:nvPr>
        </p:nvSpPr>
        <p:spPr>
          <a:xfrm>
            <a:off x="467337" y="2192349"/>
            <a:ext cx="10554600" cy="36366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/>
              <a:t>Nous partons du postulat que le nombre de calories moyennes nécessaires à un être humain adulte et de 2 350 Kcal par jour</a:t>
            </a:r>
            <a:br>
              <a:rPr lang="fr-FR"/>
            </a:br>
            <a:r>
              <a:rPr lang="fr-FR"/>
              <a:t>Sources ANSES (Agence Nationale de Sécurité Sanitaire)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/>
              <a:t>2 100 Kcal pour les femmes et 2 600 Kcal pour les hommes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/>
              <a:t>Le nombre total d'humains pouvant être nourris est d'environ :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3200"/>
              <a:t>8.90 milliards </a:t>
            </a:r>
            <a:r>
              <a:rPr lang="fr-FR"/>
              <a:t>d'humains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u="sng"/>
              <a:t>Ce qui indique qu’à priori la Terre possède les ressources nécessaires pour nourrir tout le monde</a:t>
            </a:r>
            <a:endParaRPr u="sng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/>
              <a:t>3) Nombre théorique de personnes qui pourraient être nourries uniquement avec les végétaux en 2017</a:t>
            </a:r>
            <a:endParaRPr/>
          </a:p>
        </p:txBody>
      </p:sp>
      <p:sp>
        <p:nvSpPr>
          <p:cNvPr id="155" name="Google Shape;155;p6"/>
          <p:cNvSpPr txBox="1"/>
          <p:nvPr>
            <p:ph idx="1" type="body"/>
          </p:nvPr>
        </p:nvSpPr>
        <p:spPr>
          <a:xfrm>
            <a:off x="290800" y="2222275"/>
            <a:ext cx="11438100" cy="36366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fr-FR"/>
              <a:t>Le nombre total d'humains pouvant être nourris avec des produits végétaux est d'environ :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6250"/>
              <a:buFont typeface="Arial"/>
              <a:buNone/>
            </a:pPr>
            <a:r>
              <a:rPr lang="fr-FR" sz="3200"/>
              <a:t>7.35 milliards </a:t>
            </a:r>
            <a:r>
              <a:rPr lang="fr-FR"/>
              <a:t>d'humains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fr-FR"/>
              <a:t>Ce qui indique qu’à priori, les seuls produits végétaux pourraient presque suffirent à nourrir le monde entier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fr-FR" u="sng"/>
              <a:t>Cependant attention à ne pas confondre apports caloriques et apports nutritionnels</a:t>
            </a:r>
            <a:endParaRPr u="sng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u="sng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fr-FR"/>
              <a:t>Qu’en serait-il de la répartition des nutriments dans ce cas ?</a:t>
            </a:r>
            <a:br>
              <a:rPr lang="fr-FR"/>
            </a:br>
            <a:r>
              <a:rPr lang="fr-FR"/>
              <a:t>L’Homme a besoin d’un apport journalier de 45 à 65% de glucides,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fr-FR"/>
              <a:t>20 à 35% de lipides et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fr-FR"/>
              <a:t>10 à 35% de protéines (source OMS)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br>
              <a:rPr lang="fr-FR"/>
            </a:br>
            <a:r>
              <a:rPr lang="fr-FR"/>
              <a:t>Soit pour 2 350 Kcal/ jour environ 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fr-FR"/>
              <a:t>125 g de protéines 	(21% des AJR)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fr-FR"/>
              <a:t>294 g de glucides 	(50% des AJR)</a:t>
            </a:r>
            <a:br>
              <a:rPr lang="fr-FR"/>
            </a:br>
            <a:r>
              <a:rPr lang="fr-FR"/>
              <a:t>75 g de lipides 		(29% des AJR)</a:t>
            </a:r>
            <a:endParaRPr/>
          </a:p>
        </p:txBody>
      </p:sp>
      <p:pic>
        <p:nvPicPr>
          <p:cNvPr id="156" name="Google Shape;15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9350" y="3805975"/>
            <a:ext cx="2658575" cy="265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/>
              <a:t>4) Répartition de la disponibilité intérieure en 2017</a:t>
            </a:r>
            <a:endParaRPr/>
          </a:p>
        </p:txBody>
      </p:sp>
      <p:sp>
        <p:nvSpPr>
          <p:cNvPr id="162" name="Google Shape;162;p7"/>
          <p:cNvSpPr txBox="1"/>
          <p:nvPr>
            <p:ph idx="1" type="body"/>
          </p:nvPr>
        </p:nvSpPr>
        <p:spPr>
          <a:xfrm>
            <a:off x="216123" y="2264900"/>
            <a:ext cx="6799500" cy="36366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>
                <a:latin typeface="Arial"/>
                <a:ea typeface="Arial"/>
                <a:cs typeface="Arial"/>
                <a:sym typeface="Arial"/>
              </a:rPr>
              <a:t>La disponibilité intérieure mondiale est de :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>
                <a:latin typeface="Arial"/>
                <a:ea typeface="Arial"/>
                <a:cs typeface="Arial"/>
                <a:sym typeface="Arial"/>
              </a:rPr>
              <a:t>9 733 927 de tonnes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>
                <a:latin typeface="Arial"/>
                <a:ea typeface="Arial"/>
                <a:cs typeface="Arial"/>
                <a:sym typeface="Arial"/>
              </a:rPr>
              <a:t>La quantité mondiale d’Aliments pour animaux est de :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>
                <a:latin typeface="Arial"/>
                <a:ea typeface="Arial"/>
                <a:cs typeface="Arial"/>
                <a:sym typeface="Arial"/>
              </a:rPr>
              <a:t> 1 288 002 tonnes (13,23% de la dispo mondiale totale)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>
                <a:latin typeface="Arial"/>
                <a:ea typeface="Arial"/>
                <a:cs typeface="Arial"/>
                <a:sym typeface="Arial"/>
              </a:rPr>
              <a:t>La quantité mondiale de Pertes est de :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>
                <a:latin typeface="Arial"/>
                <a:ea typeface="Arial"/>
                <a:cs typeface="Arial"/>
                <a:sym typeface="Arial"/>
              </a:rPr>
              <a:t>452 283 tonnes (4,6% de la dispo mondiale totale)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>
                <a:latin typeface="Arial"/>
                <a:ea typeface="Arial"/>
                <a:cs typeface="Arial"/>
                <a:sym typeface="Arial"/>
              </a:rPr>
              <a:t>La quantité mondiale de Nourriture humaine est de :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>
                <a:latin typeface="Arial"/>
                <a:ea typeface="Arial"/>
                <a:cs typeface="Arial"/>
                <a:sym typeface="Arial"/>
              </a:rPr>
              <a:t>4 805 525  tonnes (49,36% de la dispo mondiale totale)</a:t>
            </a:r>
            <a:endParaRPr/>
          </a:p>
        </p:txBody>
      </p:sp>
      <p:pic>
        <p:nvPicPr>
          <p:cNvPr id="163" name="Google Shape;163;p7" title="Graphiqu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6000" y="2264903"/>
            <a:ext cx="5936702" cy="276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/>
              <a:t>5) Part de l’utilisation des principales céréales entre l’alimentation humaine et animale en 2017</a:t>
            </a:r>
            <a:endParaRPr/>
          </a:p>
        </p:txBody>
      </p:sp>
      <p:sp>
        <p:nvSpPr>
          <p:cNvPr id="169" name="Google Shape;169;p8"/>
          <p:cNvSpPr txBox="1"/>
          <p:nvPr>
            <p:ph idx="1" type="body"/>
          </p:nvPr>
        </p:nvSpPr>
        <p:spPr>
          <a:xfrm>
            <a:off x="297675" y="2222275"/>
            <a:ext cx="6576600" cy="34896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/>
              <a:t>La proportion totale d'Aliments pour animaux par rapport à la disponibilité intérieure totale est de : 36,14%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/>
              <a:t>La proportion totale de Nourriture humaine par rapport à la disponibilité intérieure totale est de : 42.91%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70" name="Google Shape;170;p8" title="Graphiqu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4275" y="2721113"/>
            <a:ext cx="5012925" cy="3099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e102ef0988_0_0"/>
          <p:cNvSpPr txBox="1"/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/>
              <a:t>6) Liste des 10 pays où la proportion de personnes en état de sous-nutrition est la plus forte en </a:t>
            </a:r>
            <a:r>
              <a:rPr lang="fr-FR" sz="3200">
                <a:solidFill>
                  <a:schemeClr val="lt1"/>
                </a:solidFill>
              </a:rPr>
              <a:t>2017</a:t>
            </a:r>
            <a:endParaRPr/>
          </a:p>
        </p:txBody>
      </p:sp>
      <p:pic>
        <p:nvPicPr>
          <p:cNvPr id="176" name="Google Shape;176;g2e102ef0988_0_0" title="Graphiqu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0375" y="2332925"/>
            <a:ext cx="6044375" cy="355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2e102ef0988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650" y="2411100"/>
            <a:ext cx="4320025" cy="340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ntre guillemets">
  <a:themeElements>
    <a:clrScheme name="Quotable">
      <a:dk1>
        <a:srgbClr val="000000"/>
      </a:dk1>
      <a:lt1>
        <a:srgbClr val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2023-03-17T20:58:30Z</dcterms:created>
  <dc:creator>JeY jEy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